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5" d="100"/>
          <a:sy n="115" d="100"/>
        </p:scale>
        <p:origin x="-66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0E7BD-F788-F44D-AEFD-5DFCF24BDE8D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5745C-B552-5746-A7A9-666D62BCBC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49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be used after</a:t>
            </a:r>
            <a:r>
              <a:rPr lang="en-US" baseline="0" dirty="0" smtClean="0"/>
              <a:t> LS experiences to illuminate “what is made possible with everyday </a:t>
            </a:r>
            <a:r>
              <a:rPr lang="en-US" baseline="0" smtClean="0"/>
              <a:t>use” and </a:t>
            </a:r>
            <a:r>
              <a:rPr lang="en-US" baseline="0" dirty="0" smtClean="0"/>
              <a:t>the assumptions underneath the LS repertoire.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745C-B552-5746-A7A9-666D62BCBC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044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D7E1-4718-A74C-894F-2FC15ECAFC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C53-EC3D-A44F-ACD2-2DDCFA74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D7E1-4718-A74C-894F-2FC15ECAFC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C53-EC3D-A44F-ACD2-2DDCFA74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73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D7E1-4718-A74C-894F-2FC15ECAFC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C53-EC3D-A44F-ACD2-2DDCFA74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66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B4922-DBD1-404B-B7C6-CC6B260A2F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01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D7E1-4718-A74C-894F-2FC15ECAFC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C53-EC3D-A44F-ACD2-2DDCFA74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3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D7E1-4718-A74C-894F-2FC15ECAFC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C53-EC3D-A44F-ACD2-2DDCFA74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982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D7E1-4718-A74C-894F-2FC15ECAFC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C53-EC3D-A44F-ACD2-2DDCFA74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2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D7E1-4718-A74C-894F-2FC15ECAFC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C53-EC3D-A44F-ACD2-2DDCFA74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2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D7E1-4718-A74C-894F-2FC15ECAFC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C53-EC3D-A44F-ACD2-2DDCFA74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788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D7E1-4718-A74C-894F-2FC15ECAFC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C53-EC3D-A44F-ACD2-2DDCFA74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9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D7E1-4718-A74C-894F-2FC15ECAFC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C53-EC3D-A44F-ACD2-2DDCFA74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06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DD7E1-4718-A74C-894F-2FC15ECAFC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4CC53-EC3D-A44F-ACD2-2DDCFA74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7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DD7E1-4718-A74C-894F-2FC15ECAFC02}" type="datetimeFigureOut">
              <a:rPr lang="en-US" smtClean="0"/>
              <a:t>2/26/17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4CC53-EC3D-A44F-ACD2-2DDCFA7439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37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0" y="0"/>
            <a:ext cx="9144000" cy="26114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996" y="651008"/>
            <a:ext cx="7772400" cy="1102519"/>
          </a:xfrm>
        </p:spPr>
        <p:txBody>
          <a:bodyPr>
            <a:normAutofit/>
          </a:bodyPr>
          <a:lstStyle/>
          <a:p>
            <a:r>
              <a:rPr lang="en-US" sz="6600" dirty="0" smtClean="0"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rPr>
              <a:t>Liberating Principles</a:t>
            </a:r>
            <a:endParaRPr lang="en-US" sz="6600" dirty="0">
              <a:effectLst>
                <a:outerShdw blurRad="50800" dist="38100" dir="2700000" algn="tl" rotWithShape="0">
                  <a:schemeClr val="bg1">
                    <a:alpha val="43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4735" y="2914650"/>
            <a:ext cx="7179999" cy="131445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What is Possible When Liberating Structures</a:t>
            </a:r>
            <a:r>
              <a:rPr lang="en-US" dirty="0"/>
              <a:t> </a:t>
            </a:r>
            <a:r>
              <a:rPr lang="en-US" dirty="0" smtClean="0"/>
              <a:t>Are Part of Everyday Interactions</a:t>
            </a:r>
            <a:r>
              <a:rPr lang="en-US" dirty="0" smtClean="0">
                <a:effectLst/>
              </a:rPr>
              <a:t> 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652810" y="474154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1414" y="4314756"/>
            <a:ext cx="5629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</a:t>
            </a:r>
            <a:r>
              <a:rPr lang="en-US" i="1" dirty="0" smtClean="0"/>
              <a:t>ow we behave when we decide that we belong together</a:t>
            </a:r>
            <a:br>
              <a:rPr lang="en-US" i="1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202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11513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4774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8. Emphasize </a:t>
            </a:r>
            <a:r>
              <a:rPr lang="en-US" sz="4000" b="1" dirty="0"/>
              <a:t>Possibilities: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Believe </a:t>
            </a:r>
            <a:r>
              <a:rPr lang="en-US" sz="3600" b="1" dirty="0"/>
              <a:t>Before You </a:t>
            </a:r>
            <a:r>
              <a:rPr lang="en-US" sz="3600" b="1" dirty="0" smtClean="0"/>
              <a:t>See</a:t>
            </a:r>
            <a:endParaRPr lang="en-US" sz="28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Must Do’s </a:t>
            </a:r>
            <a:r>
              <a:rPr lang="en-US" sz="1800" dirty="0" smtClean="0">
                <a:solidFill>
                  <a:srgbClr val="008000"/>
                </a:solidFill>
              </a:rPr>
              <a:t>(start and amplify)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326400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Expose what is working well. </a:t>
            </a:r>
            <a:endParaRPr lang="en-US" dirty="0" smtClean="0"/>
          </a:p>
          <a:p>
            <a:r>
              <a:rPr lang="en-US" dirty="0" smtClean="0"/>
              <a:t>Focus </a:t>
            </a:r>
            <a:r>
              <a:rPr lang="en-US" dirty="0"/>
              <a:t>on what can be accomplished now with the imagination and materials at hand. </a:t>
            </a:r>
            <a:endParaRPr lang="en-US" dirty="0" smtClean="0"/>
          </a:p>
          <a:p>
            <a:r>
              <a:rPr lang="en-US" dirty="0" smtClean="0"/>
              <a:t>Take </a:t>
            </a:r>
            <a:r>
              <a:rPr lang="en-US" dirty="0"/>
              <a:t>the next steps that lead to the edge of creativity and renewal.</a:t>
            </a:r>
            <a:r>
              <a:rPr lang="en-US" dirty="0" smtClean="0">
                <a:effectLst/>
              </a:rPr>
              <a:t> </a:t>
            </a:r>
            <a:r>
              <a:rPr lang="en-US" dirty="0" smtClean="0">
                <a:effectLst/>
                <a:latin typeface="+mj-lt"/>
                <a:ea typeface="Batang"/>
                <a:cs typeface="Times New Roman"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Must Not Do’s </a:t>
            </a:r>
            <a:r>
              <a:rPr lang="en-US" sz="1800" dirty="0" smtClean="0">
                <a:solidFill>
                  <a:srgbClr val="FF0000"/>
                </a:solidFill>
              </a:rPr>
              <a:t>(stop and reduce)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on what’s wrong. Wait for all the barriers to come down or ideal conditions to emerge. </a:t>
            </a:r>
            <a:endParaRPr lang="en-US" dirty="0" smtClean="0"/>
          </a:p>
          <a:p>
            <a:r>
              <a:rPr lang="en-US" dirty="0" smtClean="0"/>
              <a:t>Work </a:t>
            </a:r>
            <a:r>
              <a:rPr lang="en-US" dirty="0"/>
              <a:t>on changing </a:t>
            </a:r>
            <a:r>
              <a:rPr lang="en-US" i="1" dirty="0"/>
              <a:t>the whole system</a:t>
            </a:r>
            <a:r>
              <a:rPr lang="en-US" dirty="0"/>
              <a:t> all at once.</a:t>
            </a:r>
            <a:r>
              <a:rPr lang="en-US" dirty="0" smtClean="0">
                <a:effectLst/>
              </a:rPr>
              <a:t>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307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129035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5718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9. Invite </a:t>
            </a:r>
            <a:r>
              <a:rPr lang="en-US" b="1" dirty="0"/>
              <a:t>Creative Destruction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 </a:t>
            </a:r>
            <a:r>
              <a:rPr lang="en-US" b="1" dirty="0"/>
              <a:t>Enable Innovation</a:t>
            </a:r>
            <a:r>
              <a:rPr lang="en-US" b="1" dirty="0" smtClean="0">
                <a:effectLst/>
              </a:rPr>
              <a:t> 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02540"/>
            <a:ext cx="4040188" cy="479822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Must Do’s </a:t>
            </a:r>
            <a:r>
              <a:rPr lang="en-US" sz="1800" dirty="0" smtClean="0">
                <a:solidFill>
                  <a:srgbClr val="008000"/>
                </a:solidFill>
              </a:rPr>
              <a:t>(start and amplify)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723325"/>
            <a:ext cx="4040188" cy="29634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Convene conversations about what is keeping people from working on the essence of their work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Remove </a:t>
            </a:r>
            <a:r>
              <a:rPr lang="en-US" dirty="0"/>
              <a:t>the barriers even when it feels like heresy. </a:t>
            </a:r>
            <a:endParaRPr lang="en-US" dirty="0" smtClean="0"/>
          </a:p>
          <a:p>
            <a:r>
              <a:rPr lang="en-US" dirty="0" smtClean="0"/>
              <a:t>Make </a:t>
            </a:r>
            <a:r>
              <a:rPr lang="en-US" dirty="0"/>
              <a:t>it easy for people to deal with their fears</a:t>
            </a:r>
            <a:r>
              <a:rPr lang="en-US" dirty="0" smtClean="0">
                <a:effectLst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6" y="1202540"/>
            <a:ext cx="4041775" cy="4798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Must Not Do’s </a:t>
            </a:r>
            <a:r>
              <a:rPr lang="en-US" sz="1800" dirty="0" smtClean="0">
                <a:solidFill>
                  <a:srgbClr val="FF0000"/>
                </a:solidFill>
              </a:rPr>
              <a:t>(stop and reduce)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6" y="1723325"/>
            <a:ext cx="4041775" cy="2963466"/>
          </a:xfrm>
        </p:spPr>
        <p:txBody>
          <a:bodyPr>
            <a:normAutofit/>
          </a:bodyPr>
          <a:lstStyle/>
          <a:p>
            <a:r>
              <a:rPr lang="en-US" dirty="0"/>
              <a:t>Avoid or delay stopping the behaviors, practices and policies that are revealed as barriers. </a:t>
            </a:r>
            <a:endParaRPr lang="en-US" dirty="0" smtClean="0"/>
          </a:p>
          <a:p>
            <a:r>
              <a:rPr lang="en-US" dirty="0" smtClean="0"/>
              <a:t>Assume </a:t>
            </a:r>
            <a:r>
              <a:rPr lang="en-US" dirty="0"/>
              <a:t>obstacles don’t matter or can’t be removed.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3076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11513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75256"/>
            <a:ext cx="9143999" cy="85725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10. Engage </a:t>
            </a:r>
            <a:r>
              <a:rPr lang="en-US" sz="4000" b="1" dirty="0"/>
              <a:t>In Seriously-Playful Curiosity</a:t>
            </a:r>
            <a:r>
              <a:rPr lang="en-US" sz="4000" b="1" dirty="0" smtClean="0">
                <a:effectLst/>
              </a:rPr>
              <a:t> </a:t>
            </a:r>
            <a:endParaRPr lang="en-US" sz="4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Must Do’s </a:t>
            </a:r>
            <a:r>
              <a:rPr lang="en-US" sz="1800" dirty="0" smtClean="0">
                <a:solidFill>
                  <a:srgbClr val="008000"/>
                </a:solidFill>
              </a:rPr>
              <a:t>(start and amplify)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32230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Stir things up – with levity, paradoxical questions, and </a:t>
            </a:r>
            <a:r>
              <a:rPr lang="en-US" dirty="0" err="1"/>
              <a:t>improv</a:t>
            </a:r>
            <a:r>
              <a:rPr lang="en-US" dirty="0"/>
              <a:t> – to spark a deep exploration of current practices and latent innovations. </a:t>
            </a:r>
            <a:endParaRPr lang="en-US" dirty="0" smtClean="0"/>
          </a:p>
          <a:p>
            <a:r>
              <a:rPr lang="en-US" dirty="0" smtClean="0"/>
              <a:t>Make </a:t>
            </a:r>
            <a:r>
              <a:rPr lang="en-US" dirty="0"/>
              <a:t>working together both demanding and inviting. 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Must Not Do’s </a:t>
            </a:r>
            <a:r>
              <a:rPr lang="en-US" sz="1800" dirty="0" smtClean="0">
                <a:solidFill>
                  <a:srgbClr val="FF0000"/>
                </a:solidFill>
              </a:rPr>
              <a:t>(stop and reduce)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32230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Keep it simple by deciding in advance what the solutions should be. </a:t>
            </a:r>
            <a:endParaRPr lang="en-US" dirty="0" smtClean="0"/>
          </a:p>
          <a:p>
            <a:r>
              <a:rPr lang="en-US" dirty="0" smtClean="0"/>
              <a:t>Control </a:t>
            </a:r>
            <a:r>
              <a:rPr lang="en-US" dirty="0"/>
              <a:t>all conversations. </a:t>
            </a:r>
            <a:endParaRPr lang="en-US" dirty="0" smtClean="0"/>
          </a:p>
          <a:p>
            <a:r>
              <a:rPr lang="en-US" dirty="0" smtClean="0"/>
              <a:t>Ask </a:t>
            </a:r>
            <a:r>
              <a:rPr lang="en-US" dirty="0"/>
              <a:t>only closed </a:t>
            </a:r>
            <a:r>
              <a:rPr lang="en-US" i="1" dirty="0"/>
              <a:t>yes</a:t>
            </a:r>
            <a:r>
              <a:rPr lang="en-US" dirty="0"/>
              <a:t> or </a:t>
            </a:r>
            <a:r>
              <a:rPr lang="en-US" i="1" dirty="0"/>
              <a:t>no</a:t>
            </a:r>
            <a:r>
              <a:rPr lang="en-US" dirty="0"/>
              <a:t> questions. </a:t>
            </a:r>
            <a:endParaRPr lang="en-US" dirty="0" smtClean="0"/>
          </a:p>
          <a:p>
            <a:r>
              <a:rPr lang="en-US" dirty="0" smtClean="0"/>
              <a:t>Make </a:t>
            </a:r>
            <a:r>
              <a:rPr lang="en-US" dirty="0"/>
              <a:t>working together feel like drudgery. </a:t>
            </a:r>
          </a:p>
        </p:txBody>
      </p:sp>
    </p:spTree>
    <p:extLst>
      <p:ext uri="{BB962C8B-B14F-4D97-AF65-F5344CB8AC3E}">
        <p14:creationId xmlns:p14="http://schemas.microsoft.com/office/powerpoint/2010/main" val="61307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30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11513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4774"/>
            <a:ext cx="8229600" cy="857250"/>
          </a:xfrm>
        </p:spPr>
        <p:txBody>
          <a:bodyPr>
            <a:normAutofit/>
          </a:bodyPr>
          <a:lstStyle/>
          <a:p>
            <a:r>
              <a:rPr lang="en-US" sz="4000" b="1" dirty="0">
                <a:ea typeface="Batang"/>
                <a:cs typeface="Arial"/>
              </a:rPr>
              <a:t>1.	Include and Unleash </a:t>
            </a:r>
            <a:r>
              <a:rPr lang="en-US" sz="4000" b="1" dirty="0" smtClean="0">
                <a:ea typeface="Batang"/>
                <a:cs typeface="Arial"/>
              </a:rPr>
              <a:t>Everyone</a:t>
            </a:r>
            <a:endParaRPr lang="en-US" sz="4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Must Do’s </a:t>
            </a:r>
            <a:r>
              <a:rPr lang="en-US" sz="1800" dirty="0" smtClean="0">
                <a:solidFill>
                  <a:srgbClr val="008000"/>
                </a:solidFill>
              </a:rPr>
              <a:t>(start and amplify)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  <a:latin typeface="+mj-lt"/>
                <a:ea typeface="Batang"/>
                <a:cs typeface="Times New Roman"/>
              </a:rPr>
              <a:t>Invite everyone touched by a challenge to share possible solutions or invent new approaches together. </a:t>
            </a:r>
          </a:p>
          <a:p>
            <a:r>
              <a:rPr lang="en-US" dirty="0" smtClean="0">
                <a:effectLst/>
                <a:latin typeface="+mj-lt"/>
                <a:ea typeface="Batang"/>
                <a:cs typeface="Times New Roman"/>
              </a:rPr>
              <a:t>Actively reach across levels, beyond the usual suspects. </a:t>
            </a:r>
            <a:endParaRPr lang="en-US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Must Not Do’s </a:t>
            </a:r>
            <a:r>
              <a:rPr lang="en-US" sz="1800" dirty="0" smtClean="0">
                <a:solidFill>
                  <a:srgbClr val="FF0000"/>
                </a:solidFill>
              </a:rPr>
              <a:t>(stop and reduce)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/>
                <a:latin typeface="+mj-lt"/>
                <a:ea typeface="Batang"/>
                <a:cs typeface="Times New Roman"/>
              </a:rPr>
              <a:t>Appoint a few to design an “elegant solution” and then tell all others to implement it after the fact. </a:t>
            </a:r>
          </a:p>
          <a:p>
            <a:r>
              <a:rPr lang="en-US" dirty="0" smtClean="0">
                <a:effectLst/>
                <a:latin typeface="+mj-lt"/>
                <a:ea typeface="Batang"/>
                <a:cs typeface="Times New Roman"/>
              </a:rPr>
              <a:t>Confront resistance with hours of PPT presentations.</a:t>
            </a:r>
            <a:r>
              <a:rPr lang="en-US" dirty="0" smtClean="0">
                <a:solidFill>
                  <a:srgbClr val="0000FF"/>
                </a:solidFill>
                <a:effectLst/>
                <a:latin typeface="+mj-lt"/>
                <a:ea typeface="Batang"/>
                <a:cs typeface="Times New Roman"/>
              </a:rPr>
              <a:t> </a:t>
            </a:r>
            <a:r>
              <a:rPr lang="en-US" dirty="0" smtClean="0">
                <a:effectLst/>
                <a:latin typeface="+mj-lt"/>
                <a:ea typeface="Batang"/>
                <a:cs typeface="Times New Roman"/>
              </a:rPr>
              <a:t>Force buy-in. Separate deciders from doers.</a:t>
            </a:r>
            <a:r>
              <a:rPr lang="en-US" dirty="0" smtClean="0">
                <a:effectLst/>
                <a:latin typeface="+mj-lt"/>
              </a:rPr>
              <a:t>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9721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11513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310" y="154774"/>
            <a:ext cx="9006690" cy="85725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ea typeface="Batang"/>
                <a:cs typeface="Times New Roman"/>
              </a:rPr>
              <a:t>2. Never </a:t>
            </a:r>
            <a:r>
              <a:rPr lang="en-US" sz="4000" b="1" dirty="0">
                <a:ea typeface="Batang"/>
                <a:cs typeface="Times New Roman"/>
              </a:rPr>
              <a:t>Start Without A Clear </a:t>
            </a:r>
            <a:r>
              <a:rPr lang="en-US" sz="4000" b="1" dirty="0" smtClean="0">
                <a:ea typeface="Batang"/>
                <a:cs typeface="Times New Roman"/>
              </a:rPr>
              <a:t>Purpose</a:t>
            </a:r>
            <a:endParaRPr lang="en-US" sz="4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Must Do’s </a:t>
            </a:r>
            <a:r>
              <a:rPr lang="en-US" sz="1800" dirty="0" smtClean="0">
                <a:solidFill>
                  <a:srgbClr val="008000"/>
                </a:solidFill>
              </a:rPr>
              <a:t>(start and amplify)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Dig deep for what is important and meaningful to you and to others. </a:t>
            </a:r>
            <a:endParaRPr lang="en-US" dirty="0" smtClean="0"/>
          </a:p>
          <a:p>
            <a:r>
              <a:rPr lang="en-US" dirty="0" smtClean="0"/>
              <a:t>Take </a:t>
            </a:r>
            <a:r>
              <a:rPr lang="en-US" dirty="0"/>
              <a:t>time to include everyone in crafting an unambiguous statement of the deepest need for your work.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Must Not Do’s </a:t>
            </a:r>
            <a:r>
              <a:rPr lang="en-US" sz="1800" dirty="0" smtClean="0">
                <a:solidFill>
                  <a:srgbClr val="FF0000"/>
                </a:solidFill>
              </a:rPr>
              <a:t>(stop and reduce)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Maintain ambiguity by using jargon. </a:t>
            </a:r>
            <a:endParaRPr lang="en-US" dirty="0" smtClean="0"/>
          </a:p>
          <a:p>
            <a:r>
              <a:rPr lang="en-US" dirty="0" smtClean="0"/>
              <a:t>Substitute </a:t>
            </a:r>
            <a:r>
              <a:rPr lang="en-US" dirty="0"/>
              <a:t>a safe short-term goal or means-to-an-end for a bold reason to exist or deep need. </a:t>
            </a:r>
            <a:endParaRPr lang="en-US" dirty="0" smtClean="0"/>
          </a:p>
          <a:p>
            <a:r>
              <a:rPr lang="en-US" dirty="0" smtClean="0"/>
              <a:t>Impose </a:t>
            </a:r>
            <a:r>
              <a:rPr lang="en-US" dirty="0"/>
              <a:t>your purpose on others.</a:t>
            </a:r>
          </a:p>
        </p:txBody>
      </p:sp>
    </p:spTree>
    <p:extLst>
      <p:ext uri="{BB962C8B-B14F-4D97-AF65-F5344CB8AC3E}">
        <p14:creationId xmlns:p14="http://schemas.microsoft.com/office/powerpoint/2010/main" val="61307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1280114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6461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3. Practice </a:t>
            </a:r>
            <a:r>
              <a:rPr lang="en-US" sz="4000" b="1" dirty="0"/>
              <a:t>Deep Respect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for </a:t>
            </a:r>
            <a:r>
              <a:rPr lang="en-US" sz="4000" b="1" dirty="0"/>
              <a:t>People and Local Solutions</a:t>
            </a:r>
            <a:r>
              <a:rPr lang="en-US" sz="4000" b="1" dirty="0" smtClean="0">
                <a:effectLst/>
              </a:rPr>
              <a:t> </a:t>
            </a:r>
            <a:endParaRPr lang="en-US" sz="4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202540"/>
            <a:ext cx="4040188" cy="479822"/>
          </a:xfrm>
        </p:spPr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Must Do’s </a:t>
            </a:r>
            <a:r>
              <a:rPr lang="en-US" sz="1800" dirty="0" smtClean="0">
                <a:solidFill>
                  <a:srgbClr val="008000"/>
                </a:solidFill>
              </a:rPr>
              <a:t>(start and amplify)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723325"/>
            <a:ext cx="4040188" cy="296346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Engage people </a:t>
            </a:r>
            <a:r>
              <a:rPr lang="en-US" i="1" dirty="0"/>
              <a:t>doing the work &amp; </a:t>
            </a:r>
            <a:r>
              <a:rPr lang="en-US" dirty="0"/>
              <a:t>familiar with the local context. </a:t>
            </a:r>
            <a:endParaRPr lang="en-US" dirty="0" smtClean="0"/>
          </a:p>
          <a:p>
            <a:r>
              <a:rPr lang="en-US" dirty="0" smtClean="0"/>
              <a:t>Trust </a:t>
            </a:r>
            <a:r>
              <a:rPr lang="en-US" dirty="0"/>
              <a:t>and unleash their collective expertise and inventiveness to solve complex challenges. </a:t>
            </a:r>
            <a:endParaRPr lang="en-US" dirty="0" smtClean="0"/>
          </a:p>
          <a:p>
            <a:r>
              <a:rPr lang="en-US" dirty="0" smtClean="0"/>
              <a:t>Let </a:t>
            </a:r>
            <a:r>
              <a:rPr lang="en-US" dirty="0"/>
              <a:t>go of the compulsion to control. </a:t>
            </a:r>
            <a:endParaRPr lang="en-US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45026" y="1192299"/>
            <a:ext cx="4041775" cy="47982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Must Not Do’s </a:t>
            </a:r>
            <a:r>
              <a:rPr lang="en-US" sz="1800" dirty="0" smtClean="0">
                <a:solidFill>
                  <a:srgbClr val="FF0000"/>
                </a:solidFill>
              </a:rPr>
              <a:t>(stop and reduce)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6" y="1702843"/>
            <a:ext cx="4041775" cy="2963466"/>
          </a:xfrm>
        </p:spPr>
        <p:txBody>
          <a:bodyPr>
            <a:normAutofit/>
          </a:bodyPr>
          <a:lstStyle/>
          <a:p>
            <a:r>
              <a:rPr lang="en-US" dirty="0"/>
              <a:t>Import </a:t>
            </a:r>
            <a:r>
              <a:rPr lang="en-US" i="1" dirty="0"/>
              <a:t>best practices</a:t>
            </a:r>
            <a:r>
              <a:rPr lang="en-US" dirty="0"/>
              <a:t>, drive </a:t>
            </a:r>
            <a:r>
              <a:rPr lang="en-US" i="1" dirty="0"/>
              <a:t>buy-in</a:t>
            </a:r>
            <a:r>
              <a:rPr lang="en-US" dirty="0"/>
              <a:t>, or assume people need more training. </a:t>
            </a:r>
            <a:endParaRPr lang="en-US" dirty="0" smtClean="0"/>
          </a:p>
          <a:p>
            <a:r>
              <a:rPr lang="en-US" dirty="0" smtClean="0"/>
              <a:t>Privilege </a:t>
            </a:r>
            <a:r>
              <a:rPr lang="en-US" dirty="0"/>
              <a:t>experts and computer systems over local people and know-how.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307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11513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4774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/>
              <a:t>	</a:t>
            </a:r>
            <a:r>
              <a:rPr lang="en-US" b="1" dirty="0" smtClean="0"/>
              <a:t>4. Build </a:t>
            </a:r>
            <a:r>
              <a:rPr lang="en-US" b="1" dirty="0"/>
              <a:t>Trust As You Go</a:t>
            </a:r>
            <a:r>
              <a:rPr lang="en-US" b="1" dirty="0" smtClean="0">
                <a:effectLst/>
              </a:rPr>
              <a:t> 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Must Do’s </a:t>
            </a:r>
            <a:r>
              <a:rPr lang="en-US" sz="1800" dirty="0" smtClean="0">
                <a:solidFill>
                  <a:srgbClr val="008000"/>
                </a:solidFill>
              </a:rPr>
              <a:t>(start and amplify)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Cultivate a trusting group climate where speaking the truth is valued and shared ownership is the goal. </a:t>
            </a:r>
            <a:endParaRPr lang="en-US" dirty="0" smtClean="0"/>
          </a:p>
          <a:p>
            <a:r>
              <a:rPr lang="en-US" dirty="0" smtClean="0"/>
              <a:t>Sift </a:t>
            </a:r>
            <a:r>
              <a:rPr lang="en-US" dirty="0"/>
              <a:t>ideas &amp; make decisions using input from everyone. </a:t>
            </a:r>
            <a:endParaRPr lang="en-US" dirty="0" smtClean="0"/>
          </a:p>
          <a:p>
            <a:r>
              <a:rPr lang="en-US" dirty="0" smtClean="0"/>
              <a:t>Practice </a:t>
            </a:r>
            <a:r>
              <a:rPr lang="en-US" dirty="0"/>
              <a:t>“nothing about me without me.” </a:t>
            </a:r>
            <a:endParaRPr lang="en-US" dirty="0" smtClean="0"/>
          </a:p>
          <a:p>
            <a:r>
              <a:rPr lang="en-US" dirty="0" smtClean="0"/>
              <a:t>Be </a:t>
            </a:r>
            <a:r>
              <a:rPr lang="en-US" dirty="0"/>
              <a:t>a leader and a </a:t>
            </a:r>
            <a:r>
              <a:rPr lang="en-US" dirty="0" smtClean="0"/>
              <a:t>follower.</a:t>
            </a:r>
            <a:r>
              <a:rPr lang="en-US" dirty="0" smtClean="0">
                <a:effectLst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Must Not Do’s </a:t>
            </a:r>
            <a:r>
              <a:rPr lang="en-US" sz="1800" dirty="0" smtClean="0">
                <a:solidFill>
                  <a:srgbClr val="FF0000"/>
                </a:solidFill>
              </a:rPr>
              <a:t>(stop and reduce)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Over-help or over-control the work of others. </a:t>
            </a:r>
            <a:endParaRPr lang="en-US" dirty="0" smtClean="0"/>
          </a:p>
          <a:p>
            <a:r>
              <a:rPr lang="en-US" dirty="0" smtClean="0"/>
              <a:t>Praise </a:t>
            </a:r>
            <a:r>
              <a:rPr lang="en-US" dirty="0"/>
              <a:t>and pretend to follow the ideas of colleagues. </a:t>
            </a:r>
            <a:endParaRPr lang="en-US" dirty="0" smtClean="0"/>
          </a:p>
          <a:p>
            <a:r>
              <a:rPr lang="en-US" dirty="0" smtClean="0"/>
              <a:t>Indirectly</a:t>
            </a:r>
            <a:r>
              <a:rPr lang="en-US" dirty="0"/>
              <a:t>, respond to ideas from others with cynicism, ridicule, criticism, or punishment.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3076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11513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4774"/>
            <a:ext cx="8229600" cy="857250"/>
          </a:xfrm>
        </p:spPr>
        <p:txBody>
          <a:bodyPr>
            <a:normAutofit/>
          </a:bodyPr>
          <a:lstStyle/>
          <a:p>
            <a:r>
              <a:rPr lang="en-US" b="1" dirty="0" smtClean="0"/>
              <a:t>5. Learn </a:t>
            </a:r>
            <a:r>
              <a:rPr lang="en-US" b="1" dirty="0"/>
              <a:t>by Failing Forward</a:t>
            </a:r>
            <a:r>
              <a:rPr lang="en-US" b="1" dirty="0" smtClean="0">
                <a:effectLst/>
              </a:rPr>
              <a:t> </a:t>
            </a:r>
            <a:endParaRPr lang="en-US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Must Do’s </a:t>
            </a:r>
            <a:r>
              <a:rPr lang="en-US" sz="1800" dirty="0" smtClean="0">
                <a:solidFill>
                  <a:srgbClr val="008000"/>
                </a:solidFill>
              </a:rPr>
              <a:t>(start and amplify)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Debrief every step. </a:t>
            </a:r>
            <a:endParaRPr lang="en-US" dirty="0" smtClean="0"/>
          </a:p>
          <a:p>
            <a:r>
              <a:rPr lang="en-US" dirty="0" smtClean="0"/>
              <a:t>Make </a:t>
            </a:r>
            <a:r>
              <a:rPr lang="en-US" dirty="0"/>
              <a:t>it safe to speak up. </a:t>
            </a:r>
            <a:endParaRPr lang="en-US" dirty="0" smtClean="0"/>
          </a:p>
          <a:p>
            <a:r>
              <a:rPr lang="en-US" dirty="0" smtClean="0"/>
              <a:t>Discover </a:t>
            </a:r>
            <a:r>
              <a:rPr lang="en-US" dirty="0"/>
              <a:t>positive variation. </a:t>
            </a:r>
            <a:endParaRPr lang="en-US" dirty="0" smtClean="0"/>
          </a:p>
          <a:p>
            <a:r>
              <a:rPr lang="en-US" dirty="0" smtClean="0"/>
              <a:t>Include </a:t>
            </a:r>
            <a:r>
              <a:rPr lang="en-US" dirty="0"/>
              <a:t>and unleash clients as you innovate. </a:t>
            </a:r>
            <a:endParaRPr lang="en-US" dirty="0" smtClean="0"/>
          </a:p>
          <a:p>
            <a:r>
              <a:rPr lang="en-US" dirty="0" smtClean="0"/>
              <a:t>Take </a:t>
            </a:r>
            <a:r>
              <a:rPr lang="en-US" dirty="0"/>
              <a:t>small risks quickly, reducing time between iterations</a:t>
            </a:r>
            <a:r>
              <a:rPr lang="en-US" dirty="0" smtClean="0"/>
              <a:t>.</a:t>
            </a:r>
            <a:endParaRPr lang="en-US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Must Not Do’s </a:t>
            </a:r>
            <a:r>
              <a:rPr lang="en-US" sz="1800" dirty="0" smtClean="0">
                <a:solidFill>
                  <a:srgbClr val="FF0000"/>
                </a:solidFill>
              </a:rPr>
              <a:t>(stop and reduce)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/>
              <a:t>Focus on doing and deciding. </a:t>
            </a:r>
            <a:endParaRPr lang="en-US" dirty="0" smtClean="0"/>
          </a:p>
          <a:p>
            <a:r>
              <a:rPr lang="en-US" dirty="0" smtClean="0"/>
              <a:t>Avoid </a:t>
            </a:r>
            <a:r>
              <a:rPr lang="en-US" dirty="0"/>
              <a:t>difficult conversations and gloss over failures. </a:t>
            </a:r>
            <a:endParaRPr lang="en-US" dirty="0" smtClean="0"/>
          </a:p>
          <a:p>
            <a:r>
              <a:rPr lang="en-US" dirty="0" smtClean="0"/>
              <a:t>Punish </a:t>
            </a:r>
            <a:r>
              <a:rPr lang="en-US" dirty="0"/>
              <a:t>risk-takers when unknowable surprises pop-</a:t>
            </a:r>
            <a:r>
              <a:rPr lang="en-US" dirty="0" smtClean="0"/>
              <a:t>up.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3076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11513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4774"/>
            <a:ext cx="9144000" cy="85725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6. Practice </a:t>
            </a:r>
            <a:r>
              <a:rPr lang="en-US" sz="4000" b="1" dirty="0"/>
              <a:t>Self-Discovery </a:t>
            </a:r>
            <a:r>
              <a:rPr lang="en-US" sz="4000" b="1" dirty="0" smtClean="0"/>
              <a:t>Within </a:t>
            </a:r>
            <a:r>
              <a:rPr lang="en-US" sz="4000" b="1" dirty="0"/>
              <a:t>A Group</a:t>
            </a:r>
            <a:r>
              <a:rPr lang="en-US" sz="4000" b="1" dirty="0" smtClean="0">
                <a:effectLst/>
              </a:rPr>
              <a:t> </a:t>
            </a:r>
            <a:endParaRPr lang="en-US" sz="4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Must Do’s </a:t>
            </a:r>
            <a:r>
              <a:rPr lang="en-US" sz="1800" dirty="0" smtClean="0">
                <a:solidFill>
                  <a:srgbClr val="008000"/>
                </a:solidFill>
              </a:rPr>
              <a:t>(start and amplify)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Engage groups to the maximum degree in discovering solutions on their own. </a:t>
            </a:r>
            <a:endParaRPr lang="en-US" dirty="0" smtClean="0"/>
          </a:p>
          <a:p>
            <a:r>
              <a:rPr lang="en-US" dirty="0" smtClean="0"/>
              <a:t>Increase </a:t>
            </a:r>
            <a:r>
              <a:rPr lang="en-US" dirty="0"/>
              <a:t>diversity to spur creativity, broaden potential solutions and enrich peer-to-peer learning. </a:t>
            </a:r>
            <a:endParaRPr lang="en-US" dirty="0" smtClean="0"/>
          </a:p>
          <a:p>
            <a:r>
              <a:rPr lang="en-US" dirty="0" smtClean="0"/>
              <a:t>Encourage </a:t>
            </a:r>
            <a:r>
              <a:rPr lang="en-US" dirty="0"/>
              <a:t>experiments on multiple tracks. </a:t>
            </a:r>
            <a:endParaRPr lang="en-US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Must Not Do’s </a:t>
            </a:r>
            <a:r>
              <a:rPr lang="en-US" sz="1800" dirty="0" smtClean="0">
                <a:solidFill>
                  <a:srgbClr val="FF0000"/>
                </a:solidFill>
              </a:rPr>
              <a:t>(stop and reduce)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Impose solutions from the top. </a:t>
            </a:r>
            <a:endParaRPr lang="en-US" dirty="0" smtClean="0"/>
          </a:p>
          <a:p>
            <a:r>
              <a:rPr lang="en-US" dirty="0" smtClean="0"/>
              <a:t>Let </a:t>
            </a:r>
            <a:r>
              <a:rPr lang="en-US" dirty="0"/>
              <a:t>experts “educate” and tell people what to do. </a:t>
            </a:r>
            <a:endParaRPr lang="en-US" dirty="0" smtClean="0"/>
          </a:p>
          <a:p>
            <a:r>
              <a:rPr lang="en-US" dirty="0" smtClean="0"/>
              <a:t>Assume </a:t>
            </a:r>
            <a:r>
              <a:rPr lang="en-US" dirty="0"/>
              <a:t>that people resist change no matter what. </a:t>
            </a:r>
            <a:endParaRPr lang="en-US" dirty="0" smtClean="0"/>
          </a:p>
          <a:p>
            <a:r>
              <a:rPr lang="en-US" dirty="0" smtClean="0"/>
              <a:t>Substitute </a:t>
            </a:r>
            <a:r>
              <a:rPr lang="en-US" dirty="0"/>
              <a:t>laminated signs for conversation. </a:t>
            </a:r>
            <a:endParaRPr lang="en-US" dirty="0" smtClean="0"/>
          </a:p>
          <a:p>
            <a:r>
              <a:rPr lang="en-US" dirty="0" smtClean="0"/>
              <a:t>Exclude </a:t>
            </a:r>
            <a:r>
              <a:rPr lang="en-US" dirty="0"/>
              <a:t>front line people from innovating.</a:t>
            </a:r>
            <a:r>
              <a:rPr lang="en-US" dirty="0" smtClean="0">
                <a:effectLst/>
              </a:rPr>
              <a:t>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3076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alphaModFix amt="57000"/>
          </a:blip>
          <a:stretch>
            <a:fillRect/>
          </a:stretch>
        </p:blipFill>
        <p:spPr>
          <a:xfrm>
            <a:off x="0" y="0"/>
            <a:ext cx="9144000" cy="115133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54774"/>
            <a:ext cx="9144000" cy="85725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7. Amplify </a:t>
            </a:r>
            <a:r>
              <a:rPr lang="en-US" sz="4000" b="1" dirty="0"/>
              <a:t>Freedom AND Responsibility</a:t>
            </a:r>
            <a:r>
              <a:rPr lang="en-US" sz="4000" b="1" dirty="0" smtClean="0">
                <a:effectLst/>
              </a:rPr>
              <a:t> </a:t>
            </a:r>
            <a:endParaRPr lang="en-US" sz="4000" b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Must Do’s </a:t>
            </a:r>
            <a:r>
              <a:rPr lang="en-US" sz="1800" dirty="0" smtClean="0">
                <a:solidFill>
                  <a:srgbClr val="008000"/>
                </a:solidFill>
              </a:rPr>
              <a:t>(start and amplify)</a:t>
            </a:r>
            <a:endParaRPr lang="en-US" sz="1800" dirty="0">
              <a:solidFill>
                <a:srgbClr val="008000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631155"/>
            <a:ext cx="4040188" cy="321279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Specify minimum constraints and let go of over-control. </a:t>
            </a:r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the power of invitation. </a:t>
            </a:r>
            <a:endParaRPr lang="en-US" dirty="0" smtClean="0"/>
          </a:p>
          <a:p>
            <a:r>
              <a:rPr lang="en-US" dirty="0" smtClean="0"/>
              <a:t>Privilege </a:t>
            </a:r>
            <a:r>
              <a:rPr lang="en-US" dirty="0"/>
              <a:t>fast experiments over playing it safe. </a:t>
            </a:r>
            <a:endParaRPr lang="en-US" dirty="0" smtClean="0"/>
          </a:p>
          <a:p>
            <a:r>
              <a:rPr lang="en-US" dirty="0" smtClean="0"/>
              <a:t>Track </a:t>
            </a:r>
            <a:r>
              <a:rPr lang="en-US" dirty="0"/>
              <a:t>progress rigorously and feed back results to all. </a:t>
            </a:r>
            <a:endParaRPr lang="en-US" dirty="0" smtClean="0"/>
          </a:p>
          <a:p>
            <a:r>
              <a:rPr lang="en-US" dirty="0" smtClean="0"/>
              <a:t>Invite </a:t>
            </a:r>
            <a:r>
              <a:rPr lang="en-US" dirty="0"/>
              <a:t>the frontline to create local performance metrics. </a:t>
            </a:r>
            <a:endParaRPr lang="en-US" dirty="0" smtClean="0"/>
          </a:p>
          <a:p>
            <a:r>
              <a:rPr lang="en-US" dirty="0" smtClean="0"/>
              <a:t>Celebrate </a:t>
            </a:r>
            <a:r>
              <a:rPr lang="en-US" dirty="0"/>
              <a:t>mistakes as sources of progress.</a:t>
            </a:r>
            <a:r>
              <a:rPr lang="en-US" dirty="0" smtClean="0">
                <a:effectLst/>
              </a:rPr>
              <a:t> </a:t>
            </a:r>
            <a:endParaRPr lang="en-US" dirty="0">
              <a:latin typeface="+mj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Must Not Do’s </a:t>
            </a:r>
            <a:r>
              <a:rPr lang="en-US" sz="1800" dirty="0" smtClean="0">
                <a:solidFill>
                  <a:srgbClr val="FF0000"/>
                </a:solidFill>
              </a:rPr>
              <a:t>(stop and reduce)</a:t>
            </a:r>
            <a:endParaRPr lang="en-US" sz="1800" dirty="0">
              <a:solidFill>
                <a:srgbClr val="FF0000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Unleash people without structure such as a clear purpose or minimum specifications. </a:t>
            </a:r>
            <a:endParaRPr lang="en-US" dirty="0" smtClean="0"/>
          </a:p>
          <a:p>
            <a:r>
              <a:rPr lang="en-US" dirty="0" smtClean="0"/>
              <a:t>Let </a:t>
            </a:r>
            <a:r>
              <a:rPr lang="en-US" dirty="0"/>
              <a:t>rules and procedures stifle initiative. </a:t>
            </a:r>
            <a:endParaRPr lang="en-US" dirty="0" smtClean="0"/>
          </a:p>
          <a:p>
            <a:r>
              <a:rPr lang="en-US" dirty="0" smtClean="0"/>
              <a:t>Ignore </a:t>
            </a:r>
            <a:r>
              <a:rPr lang="en-US" dirty="0"/>
              <a:t>the value of people understanding how their work affects one another. </a:t>
            </a:r>
            <a:endParaRPr lang="en-US" dirty="0" smtClean="0"/>
          </a:p>
          <a:p>
            <a:r>
              <a:rPr lang="en-US" dirty="0" smtClean="0"/>
              <a:t>Keep </a:t>
            </a:r>
            <a:r>
              <a:rPr lang="en-US" dirty="0"/>
              <a:t>frontline staff in the dark about performance data.</a:t>
            </a:r>
            <a:r>
              <a:rPr lang="en-US" dirty="0" smtClean="0">
                <a:effectLst/>
              </a:rPr>
              <a:t> 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13076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952</Words>
  <Application>Microsoft Macintosh PowerPoint</Application>
  <PresentationFormat>On-screen Show (16:9)</PresentationFormat>
  <Paragraphs>98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Liberating Principles</vt:lpstr>
      <vt:lpstr>PowerPoint Presentation</vt:lpstr>
      <vt:lpstr>1. Include and Unleash Everyone</vt:lpstr>
      <vt:lpstr>2. Never Start Without A Clear Purpose</vt:lpstr>
      <vt:lpstr>3. Practice Deep Respect  for People and Local Solutions </vt:lpstr>
      <vt:lpstr> 4. Build Trust As You Go </vt:lpstr>
      <vt:lpstr>5. Learn by Failing Forward </vt:lpstr>
      <vt:lpstr>6. Practice Self-Discovery Within A Group </vt:lpstr>
      <vt:lpstr>7. Amplify Freedom AND Responsibility </vt:lpstr>
      <vt:lpstr>8. Emphasize Possibilities:  Believe Before You See</vt:lpstr>
      <vt:lpstr>9. Invite Creative Destruction  To Enable Innovation </vt:lpstr>
      <vt:lpstr>10. Engage In Seriously-Playful Curiosity </vt:lpstr>
    </vt:vector>
  </TitlesOfParts>
  <Manager/>
  <Company>Social Invention Group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 Principles</dc:title>
  <dc:subject/>
  <dc:creator>Keith McCandless</dc:creator>
  <cp:keywords/>
  <dc:description/>
  <cp:lastModifiedBy>Keith McCandless</cp:lastModifiedBy>
  <cp:revision>14</cp:revision>
  <dcterms:created xsi:type="dcterms:W3CDTF">2016-10-12T15:49:54Z</dcterms:created>
  <dcterms:modified xsi:type="dcterms:W3CDTF">2017-02-26T19:15:57Z</dcterms:modified>
  <cp:category/>
</cp:coreProperties>
</file>